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8"/>
  </p:notesMasterIdLst>
  <p:handoutMasterIdLst>
    <p:handoutMasterId r:id="rId19"/>
  </p:handoutMasterIdLst>
  <p:sldIdLst>
    <p:sldId id="288" r:id="rId3"/>
    <p:sldId id="295" r:id="rId4"/>
    <p:sldId id="290" r:id="rId5"/>
    <p:sldId id="296" r:id="rId6"/>
    <p:sldId id="292" r:id="rId7"/>
    <p:sldId id="298" r:id="rId8"/>
    <p:sldId id="289" r:id="rId9"/>
    <p:sldId id="299" r:id="rId10"/>
    <p:sldId id="297" r:id="rId11"/>
    <p:sldId id="300" r:id="rId12"/>
    <p:sldId id="293" r:id="rId13"/>
    <p:sldId id="294" r:id="rId14"/>
    <p:sldId id="301" r:id="rId15"/>
    <p:sldId id="302" r:id="rId16"/>
    <p:sldId id="285" r:id="rId17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258" autoAdjust="0"/>
  </p:normalViewPr>
  <p:slideViewPr>
    <p:cSldViewPr snapToGrid="0" snapToObjects="1" showGuides="1">
      <p:cViewPr varScale="1">
        <p:scale>
          <a:sx n="97" d="100"/>
          <a:sy n="97" d="100"/>
        </p:scale>
        <p:origin x="1070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05.02.2024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05.02.2024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coo.de/157o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apps.org/view26853169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https://www.oncoo.de/t/157o</a:t>
            </a:r>
            <a:endParaRPr lang="de-DE" sz="1200" i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0187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hlinkClick r:id="rId3"/>
              </a:rPr>
              <a:t>https://learningapps.org/view26853169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2931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9E215-E132-CC6B-80C1-2E99503D4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9325BA-C450-28BF-6A86-BBBF16F6A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7728F4-0A5B-FABD-4671-037B1B54B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0C1143-8C8E-48B1-CB28-2FAD6A533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131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Puffer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0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-voss.limesurvey.net/165425?lang=d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ti.com/" TargetMode="External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s://www.oncoo.de/157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Jena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05.02.2024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7B33A-94C3-BC65-498D-C69A8E88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549F48-49F5-2F39-C8BB-A790A397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71750"/>
            <a:ext cx="3299460" cy="1348257"/>
          </a:xfrm>
        </p:spPr>
        <p:txBody>
          <a:bodyPr/>
          <a:lstStyle/>
          <a:p>
            <a:r>
              <a:rPr lang="de-DE" dirty="0"/>
              <a:t>Was braucht man dafür?</a:t>
            </a:r>
          </a:p>
          <a:p>
            <a:pPr lvl="1"/>
            <a:r>
              <a:rPr lang="de-DE" sz="1800" dirty="0"/>
              <a:t>Eingabedaten</a:t>
            </a:r>
          </a:p>
          <a:p>
            <a:pPr lvl="1"/>
            <a:r>
              <a:rPr lang="de-DE" sz="1800" dirty="0"/>
              <a:t>Training</a:t>
            </a:r>
          </a:p>
          <a:p>
            <a:pPr lvl="1"/>
            <a:r>
              <a:rPr lang="de-DE" sz="1800" dirty="0"/>
              <a:t>Testdaten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1650B-CCBC-D43A-6CF2-B3FA6A9D0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EBE13B4-4F1E-0944-B9B1-9E3AD2B681BF}"/>
              </a:ext>
            </a:extLst>
          </p:cNvPr>
          <p:cNvSpPr txBox="1">
            <a:spLocks/>
          </p:cNvSpPr>
          <p:nvPr/>
        </p:nvSpPr>
        <p:spPr>
          <a:xfrm>
            <a:off x="4235768" y="3543150"/>
            <a:ext cx="3208020" cy="457200"/>
          </a:xfrm>
          <a:prstGeom prst="rect">
            <a:avLst/>
          </a:prstGeom>
        </p:spPr>
        <p:txBody>
          <a:bodyPr anchor="b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F35455-9823-C634-B808-B6825FCB04A0}"/>
              </a:ext>
            </a:extLst>
          </p:cNvPr>
          <p:cNvSpPr txBox="1"/>
          <p:nvPr/>
        </p:nvSpPr>
        <p:spPr>
          <a:xfrm>
            <a:off x="4235768" y="40703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https://teachablemachine.withgoogle.com</a:t>
            </a:r>
            <a:r>
              <a:rPr lang="de-DE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C7A0D1-B3B2-6A00-DA91-200ADCE077A5}"/>
              </a:ext>
            </a:extLst>
          </p:cNvPr>
          <p:cNvSpPr txBox="1"/>
          <p:nvPr/>
        </p:nvSpPr>
        <p:spPr>
          <a:xfrm>
            <a:off x="457199" y="1187054"/>
            <a:ext cx="8234363" cy="7588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>
            <a:noAutofit/>
          </a:bodyPr>
          <a:lstStyle>
            <a:lvl1pPr marL="269875" indent="-2698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dirty="0"/>
              <a:t>Prozess, bei dem Dinge oder Objekte basierend auf bestimmten gemeinsamen Merkmalen oder Eigenschaften in Gruppen (Klassen) eingeteilt werden.</a:t>
            </a:r>
          </a:p>
        </p:txBody>
      </p:sp>
    </p:spTree>
    <p:extLst>
      <p:ext uri="{BB962C8B-B14F-4D97-AF65-F5344CB8AC3E}">
        <p14:creationId xmlns:p14="http://schemas.microsoft.com/office/powerpoint/2010/main" val="26061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r>
              <a:rPr lang="de-DE" dirty="0"/>
              <a:t>Überlegt euch, wie eure Bilder aussehen sollen.</a:t>
            </a:r>
          </a:p>
          <a:p>
            <a:pPr lvl="1"/>
            <a:r>
              <a:rPr lang="de-DE" sz="1800" dirty="0"/>
              <a:t>Welche Kriterien müssen die Bilder erfüllen, damit der Computer gut damit arbeiten kann?</a:t>
            </a:r>
          </a:p>
          <a:p>
            <a:endParaRPr lang="de-DE" dirty="0"/>
          </a:p>
          <a:p>
            <a:r>
              <a:rPr lang="de-DE" dirty="0"/>
              <a:t>Haltet eure Überlegungen auf einem Blatt Papier fest.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E2B9081-A552-EC4A-C374-0A7ED50D8D9F}"/>
              </a:ext>
            </a:extLst>
          </p:cNvPr>
          <p:cNvGrpSpPr/>
          <p:nvPr/>
        </p:nvGrpSpPr>
        <p:grpSpPr>
          <a:xfrm>
            <a:off x="7224126" y="3860031"/>
            <a:ext cx="805969" cy="660121"/>
            <a:chOff x="123356" y="-15204"/>
            <a:chExt cx="3540199" cy="2898181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003CCE3-68B7-5FBE-3B51-611FD772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0" cy="2270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feld 1">
              <a:extLst>
                <a:ext uri="{FF2B5EF4-FFF2-40B4-BE49-F238E27FC236}">
                  <a16:creationId xmlns:a16="http://schemas.microsoft.com/office/drawing/2014/main" id="{B2463FEF-ABB4-40DE-172B-55D7EA53762E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F218BB7-C9AF-3226-41CD-9A07B395FB70}"/>
              </a:ext>
            </a:extLst>
          </p:cNvPr>
          <p:cNvGrpSpPr/>
          <p:nvPr/>
        </p:nvGrpSpPr>
        <p:grpSpPr>
          <a:xfrm>
            <a:off x="8147168" y="3860031"/>
            <a:ext cx="651291" cy="677262"/>
            <a:chOff x="0" y="-1261635"/>
            <a:chExt cx="3072218" cy="319208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E9DF5F9-FD9F-91E9-355D-7246F0883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84538F00-4ED6-41C1-0954-EF1AF0F29E99}"/>
                </a:ext>
              </a:extLst>
            </p:cNvPr>
            <p:cNvSpPr txBox="1"/>
            <p:nvPr/>
          </p:nvSpPr>
          <p:spPr>
            <a:xfrm>
              <a:off x="0" y="1333499"/>
              <a:ext cx="3072218" cy="596948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3E72E-43B1-EB72-148A-1C23B84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Hausaufgabe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5D1F76-E528-57C4-4160-3C69B411A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zum 19.02.</a:t>
            </a:r>
          </a:p>
          <a:p>
            <a:r>
              <a:rPr lang="de-DE" dirty="0"/>
              <a:t>Fotografiert über die Ferien jeweils </a:t>
            </a:r>
            <a:r>
              <a:rPr lang="de-DE" b="1" dirty="0"/>
              <a:t>5-mal</a:t>
            </a:r>
            <a:r>
              <a:rPr lang="de-DE" dirty="0"/>
              <a:t> die Schilder</a:t>
            </a:r>
          </a:p>
          <a:p>
            <a:r>
              <a:rPr lang="de-DE" b="1" dirty="0"/>
              <a:t>Achtet auf den Straßenverkehr!</a:t>
            </a:r>
          </a:p>
          <a:p>
            <a:pPr marL="0" indent="0">
              <a:buNone/>
            </a:pPr>
            <a:endParaRPr lang="de-DE" b="1" dirty="0"/>
          </a:p>
          <a:p>
            <a:r>
              <a:rPr lang="de-DE" dirty="0"/>
              <a:t>Bringt die Bilder auf einem Stick nächste Stunde mit.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C16E1A-CC86-025F-E63E-9A6186C2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1334688-BA20-5B21-351C-CFF2587BB6D2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C71B09C-585E-AEF4-DC53-EE72539B0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2535A53E-3D7F-CE9C-E383-2D54934DF819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66301BF-E37D-FEE0-AD2D-E85A4C62ABDD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9795237-A50E-4325-6469-8BB59085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1">
              <a:extLst>
                <a:ext uri="{FF2B5EF4-FFF2-40B4-BE49-F238E27FC236}">
                  <a16:creationId xmlns:a16="http://schemas.microsoft.com/office/drawing/2014/main" id="{86394198-11EB-2F5F-A2C2-6F32BC413451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189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0097F-8DC2-3432-949C-3CC9209A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 </a:t>
            </a:r>
            <a:r>
              <a:rPr lang="de-DE" dirty="0" err="1"/>
              <a:t>KI‘s</a:t>
            </a:r>
            <a:r>
              <a:rPr lang="de-DE" dirty="0"/>
              <a:t> kennt ihr?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BFCC-84B0-D339-FFBE-6D3FCFD4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Siri, Alexa, Google </a:t>
            </a:r>
            <a:r>
              <a:rPr lang="de-DE" dirty="0" err="1"/>
              <a:t>assistant</a:t>
            </a:r>
            <a:r>
              <a:rPr lang="de-DE" dirty="0"/>
              <a:t>…</a:t>
            </a:r>
          </a:p>
          <a:p>
            <a:r>
              <a:rPr lang="de-DE" dirty="0"/>
              <a:t>Google Übersetzer</a:t>
            </a:r>
          </a:p>
          <a:p>
            <a:r>
              <a:rPr lang="de-DE" dirty="0"/>
              <a:t>Teslas selbstfahrende Autos</a:t>
            </a:r>
          </a:p>
          <a:p>
            <a:r>
              <a:rPr lang="de-DE" dirty="0" err="1"/>
              <a:t>ChatGPT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DDBDD-BED7-60E7-564F-E8C090AE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A16359F-3100-22AB-5A2D-712811E2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Rückmeldung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4F0A128-89CF-CBC8-C754-B647085FE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4596" y="1382405"/>
            <a:ext cx="2392204" cy="2378689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9C4EB9-B5EA-0D07-73FC-1A2B23966ACC}"/>
              </a:ext>
            </a:extLst>
          </p:cNvPr>
          <p:cNvSpPr txBox="1"/>
          <p:nvPr/>
        </p:nvSpPr>
        <p:spPr>
          <a:xfrm>
            <a:off x="457200" y="2387083"/>
            <a:ext cx="553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  <a:hlinkClick r:id="rId3"/>
              </a:rPr>
              <a:t>https://d-voss.limesurvey.net/165425?lang=de</a:t>
            </a:r>
            <a:r>
              <a:rPr lang="de-DE" dirty="0">
                <a:latin typeface="+mj-lt"/>
              </a:rPr>
              <a:t>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4678B924-C14E-4CFF-6877-CF55136D6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49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3295" y="2290762"/>
            <a:ext cx="4751161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Schöne Ferien!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7E7795-5A55-9ED7-6FDF-21C82E98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3E25E5-4D1D-4962-32CE-45ED070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308764" cy="3379199"/>
          </a:xfrm>
        </p:spPr>
        <p:txBody>
          <a:bodyPr/>
          <a:lstStyle/>
          <a:p>
            <a:r>
              <a:rPr lang="de-DE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„Wichtig für das Erstellen von KI ist:“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www.menti.com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Code: </a:t>
            </a:r>
            <a:r>
              <a:rPr lang="de-DE" b="1" dirty="0"/>
              <a:t>85 49 34 0</a:t>
            </a:r>
          </a:p>
          <a:p>
            <a:endParaRPr lang="de-DE" i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BC6B05-4254-8D36-3552-FCE336DCB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65" y="1872319"/>
            <a:ext cx="2745798" cy="2730372"/>
          </a:xfrm>
          <a:prstGeom prst="rect">
            <a:avLst/>
          </a:prstGeom>
        </p:spPr>
      </p:pic>
      <p:pic>
        <p:nvPicPr>
          <p:cNvPr id="6" name="Grafik 5" descr="Uhr mit einfarbiger Füllung">
            <a:extLst>
              <a:ext uri="{FF2B5EF4-FFF2-40B4-BE49-F238E27FC236}">
                <a16:creationId xmlns:a16="http://schemas.microsoft.com/office/drawing/2014/main" id="{62CB150A-62ED-9E85-EB4B-83C022F6B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B1962C-5291-B492-7D72-CFBF20CCCEA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C457E3E-6BFB-225C-3EAE-245824D2F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61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CF02D48-1B41-C830-A69C-A59364E0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C433A20-1485-961A-618F-6F6F828A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2025399"/>
          </a:xfr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/>
          <a:lstStyle/>
          <a:p>
            <a:r>
              <a:rPr lang="de-DE" dirty="0"/>
              <a:t>„Künstliche Intelligenz ist die Fähigkeit einer Maschine, </a:t>
            </a:r>
            <a:r>
              <a:rPr lang="de-DE" b="1" dirty="0"/>
              <a:t>menschliche Fähigkeiten</a:t>
            </a:r>
            <a:r>
              <a:rPr lang="de-DE" dirty="0"/>
              <a:t> wie </a:t>
            </a:r>
            <a:r>
              <a:rPr lang="de-DE" b="1" dirty="0"/>
              <a:t>logisches Denken, Lernen, Planen und Kreativität zu imitieren</a:t>
            </a:r>
            <a:r>
              <a:rPr lang="de-DE" dirty="0"/>
              <a:t>.“</a:t>
            </a:r>
          </a:p>
          <a:p>
            <a:r>
              <a:rPr lang="de-DE" dirty="0"/>
              <a:t>„KI ermöglicht es technischen Systemen, ihre </a:t>
            </a:r>
            <a:r>
              <a:rPr lang="de-DE" b="1" dirty="0"/>
              <a:t>Umwelt wahrzunehmen</a:t>
            </a:r>
            <a:r>
              <a:rPr lang="de-DE" dirty="0"/>
              <a:t>, mit dem Wahrgenommenen umzugehen und </a:t>
            </a:r>
            <a:r>
              <a:rPr lang="de-DE" b="1" dirty="0"/>
              <a:t>Probleme zu lösen</a:t>
            </a:r>
            <a:r>
              <a:rPr lang="de-DE" dirty="0"/>
              <a:t> […].“</a:t>
            </a:r>
          </a:p>
          <a:p>
            <a:r>
              <a:rPr lang="de-DE" dirty="0"/>
              <a:t>„Der Computer empfängt Daten […], verarbeitet sie und reagiert.“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242C76-2D08-274D-8399-4C29DFD3DDED}"/>
              </a:ext>
            </a:extLst>
          </p:cNvPr>
          <p:cNvSpPr txBox="1"/>
          <p:nvPr/>
        </p:nvSpPr>
        <p:spPr>
          <a:xfrm>
            <a:off x="6133236" y="3781508"/>
            <a:ext cx="2558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Europäisches Parlament</a:t>
            </a: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94A8C74E-F2EB-46C9-C01D-D0A92F0A0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9E640A-05B7-003D-A157-5F2F9FFD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64C02-05D4-CE22-CDA2-55E66FC1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Eure Meinung ist gefragt!</a:t>
            </a:r>
            <a:endParaRPr lang="de-DE" b="1" dirty="0">
              <a:hlinkClick r:id="rId3"/>
            </a:endParaRPr>
          </a:p>
          <a:p>
            <a:r>
              <a:rPr lang="de-D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Beantworte die Fragen auf oncoo.de</a:t>
            </a:r>
          </a:p>
          <a:p>
            <a:endParaRPr lang="de-DE" i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https://www.oncoo.de/157o</a:t>
            </a:r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67BD9B-1DE3-6E4F-D369-A8D7B7F0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197B44-D92B-38E9-00ED-D1C19DE2F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13" y="2183341"/>
            <a:ext cx="2419350" cy="2419350"/>
          </a:xfrm>
          <a:prstGeom prst="rect">
            <a:avLst/>
          </a:prstGeom>
        </p:spPr>
      </p:pic>
      <p:pic>
        <p:nvPicPr>
          <p:cNvPr id="7" name="Grafik 6" descr="Uhr mit einfarbiger Füllung">
            <a:extLst>
              <a:ext uri="{FF2B5EF4-FFF2-40B4-BE49-F238E27FC236}">
                <a16:creationId xmlns:a16="http://schemas.microsoft.com/office/drawing/2014/main" id="{4FA5460A-787E-C2A8-D165-E448C1268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21B08D6-559E-0ED1-0363-003906899BA4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</p:spTree>
    <p:extLst>
      <p:ext uri="{BB962C8B-B14F-4D97-AF65-F5344CB8AC3E}">
        <p14:creationId xmlns:p14="http://schemas.microsoft.com/office/powerpoint/2010/main" val="186081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35DA0-5F6B-3181-B9A4-00DC487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A9088F-BBE2-30D6-9E22-CCBB8185A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382EDC57-9CE0-DE53-580E-02B150AA4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102C7D3E-7696-D96D-543B-21A3B1EF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3E4C06F-AE82-C594-9310-37AE251023B8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6519106A-D6C4-CFF4-63D7-0F21E7C05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946F952C-EFFE-61AC-6F8B-91A3C493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61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4F04E-0B59-93CA-7C1C-A391C0D26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E4455-DA38-F752-918A-512AAD91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C9DB94-F3F0-C6D3-22ED-41E92D62C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252686" cy="677879"/>
          </a:xfrm>
        </p:spPr>
        <p:txBody>
          <a:bodyPr/>
          <a:lstStyle/>
          <a:p>
            <a:r>
              <a:rPr lang="de-DE" dirty="0"/>
              <a:t>KI spielt in unserem Alltag schon heute eine große Rolle.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68207C-55AA-A657-9B8A-D7451DC6B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78ECCE94-3341-5E5F-F51E-09821C6B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2D6007AF-A709-6A0F-1C5D-B655A2B40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278E3D3-5ABD-C2AA-E568-ABF0111C5CA7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5557C791-46E0-1233-F0C1-C7B78B5E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04363932-4F6B-D8C4-4BF3-65C36937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44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EB5BA3D-56D3-8F86-D861-0CA5955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3" name="Grafik 2" descr="Ein Bild, das Kleine bis mittelgroße Katzen, Im Haus, Säugetier, Katzen enthält.&#10;&#10;Automatisch generierte Beschreibung">
            <a:extLst>
              <a:ext uri="{FF2B5EF4-FFF2-40B4-BE49-F238E27FC236}">
                <a16:creationId xmlns:a16="http://schemas.microsoft.com/office/drawing/2014/main" id="{C37E97D2-34F7-A83F-4550-07CC0D23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71"/>
          <a:stretch/>
        </p:blipFill>
        <p:spPr>
          <a:xfrm>
            <a:off x="4881061" y="1117601"/>
            <a:ext cx="3041415" cy="3229158"/>
          </a:xfrm>
          <a:prstGeom prst="rect">
            <a:avLst/>
          </a:prstGeom>
        </p:spPr>
      </p:pic>
      <p:pic>
        <p:nvPicPr>
          <p:cNvPr id="5" name="Grafik 4" descr="Ein Bild, das Katze, Katzen, Kleine bis mittelgroße Katzen, Stuhl enthält.&#10;&#10;Automatisch generierte Beschreibung">
            <a:extLst>
              <a:ext uri="{FF2B5EF4-FFF2-40B4-BE49-F238E27FC236}">
                <a16:creationId xmlns:a16="http://schemas.microsoft.com/office/drawing/2014/main" id="{C8EEB36E-DE39-C9C7-2A3A-5B0A31934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1" t="38595" b="7097"/>
          <a:stretch/>
        </p:blipFill>
        <p:spPr>
          <a:xfrm>
            <a:off x="457201" y="1117600"/>
            <a:ext cx="3805740" cy="3229158"/>
          </a:xfrm>
          <a:prstGeom prst="rect">
            <a:avLst/>
          </a:prstGeom>
        </p:spPr>
      </p:pic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407594FC-336B-DBED-6C8D-4E3EA768B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BE71-F077-704E-2B01-C6E06A27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7BF4C25-F081-B508-D0A0-22E1670B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5D1337-947C-1842-8790-9D49E95C2670}"/>
              </a:ext>
            </a:extLst>
          </p:cNvPr>
          <p:cNvSpPr txBox="1"/>
          <p:nvPr/>
        </p:nvSpPr>
        <p:spPr>
          <a:xfrm>
            <a:off x="4067303" y="1079862"/>
            <a:ext cx="35414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Woran erkennen wir eine Katze?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CC49B2-AB57-4A74-B7D7-F5E4FD147FCB}"/>
              </a:ext>
            </a:extLst>
          </p:cNvPr>
          <p:cNvSpPr txBox="1"/>
          <p:nvPr/>
        </p:nvSpPr>
        <p:spPr>
          <a:xfrm>
            <a:off x="4179242" y="1791181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Ohren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3E0971-1B0D-84EA-AA87-7C674397F485}"/>
              </a:ext>
            </a:extLst>
          </p:cNvPr>
          <p:cNvSpPr txBox="1"/>
          <p:nvPr/>
        </p:nvSpPr>
        <p:spPr>
          <a:xfrm>
            <a:off x="4067303" y="2847259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Nase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4CC378-F72B-EF6C-98F3-AA49009AFB6E}"/>
              </a:ext>
            </a:extLst>
          </p:cNvPr>
          <p:cNvSpPr txBox="1"/>
          <p:nvPr/>
        </p:nvSpPr>
        <p:spPr>
          <a:xfrm>
            <a:off x="6611222" y="3240107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Zunge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37A5E2-5B2D-52FD-81CC-27594612A7D8}"/>
              </a:ext>
            </a:extLst>
          </p:cNvPr>
          <p:cNvSpPr txBox="1"/>
          <p:nvPr/>
        </p:nvSpPr>
        <p:spPr>
          <a:xfrm>
            <a:off x="6938235" y="1943060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Augen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A1F8456-51EE-0BF3-F371-FE36ABE4F989}"/>
              </a:ext>
            </a:extLst>
          </p:cNvPr>
          <p:cNvSpPr txBox="1"/>
          <p:nvPr/>
        </p:nvSpPr>
        <p:spPr>
          <a:xfrm>
            <a:off x="6941940" y="2733981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Pfoten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C7511C-B0AB-810A-E22C-056B6C16AAE6}"/>
              </a:ext>
            </a:extLst>
          </p:cNvPr>
          <p:cNvSpPr txBox="1"/>
          <p:nvPr/>
        </p:nvSpPr>
        <p:spPr>
          <a:xfrm>
            <a:off x="4427220" y="3634978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Fell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4FCAD4-95E5-D7E1-BCAA-2C1AA5B8479B}"/>
              </a:ext>
            </a:extLst>
          </p:cNvPr>
          <p:cNvSpPr txBox="1"/>
          <p:nvPr/>
        </p:nvSpPr>
        <p:spPr>
          <a:xfrm>
            <a:off x="5030488" y="2521322"/>
            <a:ext cx="13978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Schnurrhaare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E2A46C-EEAA-58AC-5E1D-B74112BE76F5}"/>
              </a:ext>
            </a:extLst>
          </p:cNvPr>
          <p:cNvSpPr txBox="1"/>
          <p:nvPr/>
        </p:nvSpPr>
        <p:spPr>
          <a:xfrm>
            <a:off x="5261320" y="3357979"/>
            <a:ext cx="9361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Schwanz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034F5C5-BAAF-022F-92A4-0E9166850DD8}"/>
              </a:ext>
            </a:extLst>
          </p:cNvPr>
          <p:cNvSpPr txBox="1"/>
          <p:nvPr/>
        </p:nvSpPr>
        <p:spPr>
          <a:xfrm>
            <a:off x="5729397" y="1652682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Krallen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Katz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9C23F01-DE31-67F4-ECCC-985A270B5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47" r="8627" b="8770"/>
          <a:stretch/>
        </p:blipFill>
        <p:spPr>
          <a:xfrm>
            <a:off x="457200" y="1063624"/>
            <a:ext cx="2873829" cy="3617714"/>
          </a:xfrm>
          <a:prstGeom prst="rect">
            <a:avLst/>
          </a:prstGeom>
        </p:spPr>
      </p:pic>
      <p:pic>
        <p:nvPicPr>
          <p:cNvPr id="19" name="Oh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600C87F5-76CB-D724-36E7-4B8CDCFE7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50" t="17383" r="52191" b="67096"/>
          <a:stretch/>
        </p:blipFill>
        <p:spPr>
          <a:xfrm>
            <a:off x="1247049" y="1197429"/>
            <a:ext cx="715797" cy="732252"/>
          </a:xfrm>
          <a:prstGeom prst="rect">
            <a:avLst/>
          </a:prstGeom>
        </p:spPr>
      </p:pic>
      <p:pic>
        <p:nvPicPr>
          <p:cNvPr id="20" name="Aug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7977D2C6-3ADF-2043-BB07-A7F154466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17" t="37074" r="49800" b="56004"/>
          <a:stretch/>
        </p:blipFill>
        <p:spPr>
          <a:xfrm>
            <a:off x="1615259" y="2126343"/>
            <a:ext cx="420914" cy="326571"/>
          </a:xfrm>
          <a:prstGeom prst="rect">
            <a:avLst/>
          </a:prstGeom>
        </p:spPr>
      </p:pic>
      <p:pic>
        <p:nvPicPr>
          <p:cNvPr id="22" name="Nas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9E808302-F5B2-C849-E60B-0FD654DF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40" t="48699" r="40008" b="45471"/>
          <a:stretch/>
        </p:blipFill>
        <p:spPr>
          <a:xfrm>
            <a:off x="2024743" y="2670531"/>
            <a:ext cx="319314" cy="275053"/>
          </a:xfrm>
          <a:prstGeom prst="rect">
            <a:avLst/>
          </a:prstGeom>
        </p:spPr>
      </p:pic>
      <p:pic>
        <p:nvPicPr>
          <p:cNvPr id="23" name="Schnurrhaa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5EFE93D0-795C-5A68-5E4A-FD5AA7501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5" t="49033" r="52317" b="33479"/>
          <a:stretch/>
        </p:blipFill>
        <p:spPr>
          <a:xfrm>
            <a:off x="1037770" y="2690586"/>
            <a:ext cx="911741" cy="825047"/>
          </a:xfrm>
          <a:prstGeom prst="rect">
            <a:avLst/>
          </a:prstGeom>
        </p:spPr>
      </p:pic>
      <p:pic>
        <p:nvPicPr>
          <p:cNvPr id="24" name="Pfot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7270739-277C-1CE7-DEAD-A5A655D23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1" t="75535" r="52120" b="12164"/>
          <a:stretch/>
        </p:blipFill>
        <p:spPr>
          <a:xfrm>
            <a:off x="1247049" y="3940898"/>
            <a:ext cx="715797" cy="580302"/>
          </a:xfrm>
          <a:prstGeom prst="rect">
            <a:avLst/>
          </a:prstGeom>
        </p:spPr>
      </p:pic>
      <p:pic>
        <p:nvPicPr>
          <p:cNvPr id="25" name="Fell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53DD50E-6214-F819-4011-6895637EB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" t="33188" r="75311" b="39876"/>
          <a:stretch/>
        </p:blipFill>
        <p:spPr>
          <a:xfrm>
            <a:off x="517918" y="1943060"/>
            <a:ext cx="715797" cy="127076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A44CBD6-7A0C-07B4-5A05-05B521D0F6AE}"/>
              </a:ext>
            </a:extLst>
          </p:cNvPr>
          <p:cNvSpPr txBox="1"/>
          <p:nvPr/>
        </p:nvSpPr>
        <p:spPr>
          <a:xfrm>
            <a:off x="6159001" y="3881784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Mund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AAA0CC8-920A-06CC-DD26-4AEBCDFA9967}"/>
              </a:ext>
            </a:extLst>
          </p:cNvPr>
          <p:cNvSpPr txBox="1"/>
          <p:nvPr/>
        </p:nvSpPr>
        <p:spPr>
          <a:xfrm>
            <a:off x="7083004" y="3747663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Bewegung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AD31836-086F-C9F6-6C51-92E70A5DA202}"/>
              </a:ext>
            </a:extLst>
          </p:cNvPr>
          <p:cNvSpPr txBox="1"/>
          <p:nvPr/>
        </p:nvSpPr>
        <p:spPr>
          <a:xfrm>
            <a:off x="6768437" y="4297283"/>
            <a:ext cx="1128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Geräusche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B024AE1-B79C-27E3-753C-A1850F6E5866}"/>
              </a:ext>
            </a:extLst>
          </p:cNvPr>
          <p:cNvSpPr txBox="1"/>
          <p:nvPr/>
        </p:nvSpPr>
        <p:spPr>
          <a:xfrm>
            <a:off x="8096054" y="4116719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1" name="Foliennummernplatzhalter 3">
            <a:extLst>
              <a:ext uri="{FF2B5EF4-FFF2-40B4-BE49-F238E27FC236}">
                <a16:creationId xmlns:a16="http://schemas.microsoft.com/office/drawing/2014/main" id="{1C4B6D41-731C-C16A-BA20-E1B880EB8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7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3B4D-EA2C-CAE3-225F-23FD87CA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0653098-6F22-64B4-FCEE-CBF010E3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4" name="Grafik 3" descr="Ein Bild, das Säugetier, Katze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3B01B22-7959-F286-EA90-706DCEF2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1092687"/>
            <a:ext cx="2786203" cy="1989523"/>
          </a:xfrm>
          <a:prstGeom prst="rect">
            <a:avLst/>
          </a:prstGeom>
        </p:spPr>
      </p:pic>
      <p:pic>
        <p:nvPicPr>
          <p:cNvPr id="9" name="Grafik 8" descr="Ein Bild, das Gras, draußen, Koffer, Braun enthält.&#10;&#10;Automatisch generierte Beschreibung">
            <a:extLst>
              <a:ext uri="{FF2B5EF4-FFF2-40B4-BE49-F238E27FC236}">
                <a16:creationId xmlns:a16="http://schemas.microsoft.com/office/drawing/2014/main" id="{A9BF9C80-A971-4DEA-445D-8A16805F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60" y="370273"/>
            <a:ext cx="4470063" cy="2978878"/>
          </a:xfrm>
          <a:prstGeom prst="rect">
            <a:avLst/>
          </a:prstGeom>
        </p:spPr>
      </p:pic>
      <p:pic>
        <p:nvPicPr>
          <p:cNvPr id="11" name="Grafik 10" descr="Ein Bild, das Katze, Clipart, Cartoon, Tierfigur enthält.&#10;&#10;Automatisch generierte Beschreibung">
            <a:extLst>
              <a:ext uri="{FF2B5EF4-FFF2-40B4-BE49-F238E27FC236}">
                <a16:creationId xmlns:a16="http://schemas.microsoft.com/office/drawing/2014/main" id="{200CF992-93BA-942E-F607-C55D0B03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61" y="3171019"/>
            <a:ext cx="1586371" cy="141781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F969B85-834C-5697-F637-84C1C5296588}"/>
              </a:ext>
            </a:extLst>
          </p:cNvPr>
          <p:cNvSpPr txBox="1"/>
          <p:nvPr/>
        </p:nvSpPr>
        <p:spPr>
          <a:xfrm>
            <a:off x="3942822" y="3593978"/>
            <a:ext cx="311623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Warum können wir das?</a:t>
            </a:r>
          </a:p>
          <a:p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Kann das ein Computer auch?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5418D24C-9DBF-B5CC-394F-7FCA146E1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383</Words>
  <Application>Microsoft Office PowerPoint</Application>
  <PresentationFormat>Bildschirmpräsentation (16:9)</PresentationFormat>
  <Paragraphs>99</Paragraphs>
  <Slides>15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Arial Unicode MS</vt:lpstr>
      <vt:lpstr>Calibri</vt:lpstr>
      <vt:lpstr>Futura</vt:lpstr>
      <vt:lpstr>Symbol</vt:lpstr>
      <vt:lpstr>Master1_UniLeipzig_PPT Vorlage</vt:lpstr>
      <vt:lpstr>Master2_UniLeipzig_PPT Vorlage</vt:lpstr>
      <vt:lpstr>Künstliche Intelligenz</vt:lpstr>
      <vt:lpstr>Was ist Künstliche Intelligenz?</vt:lpstr>
      <vt:lpstr>Was ist künstliche Intelligenz?</vt:lpstr>
      <vt:lpstr>Was ist Künstliche Intelligenz?</vt:lpstr>
      <vt:lpstr>Was hat KI mit mir zu tun?</vt:lpstr>
      <vt:lpstr>Was hat KI mit mir zu tun?</vt:lpstr>
      <vt:lpstr>Was siehst du hier?</vt:lpstr>
      <vt:lpstr>Was siehst du hier?</vt:lpstr>
      <vt:lpstr>Was siehst du hier?</vt:lpstr>
      <vt:lpstr>Klassifikation</vt:lpstr>
      <vt:lpstr>Gruppenarbeit</vt:lpstr>
      <vt:lpstr>Hausaufgabe</vt:lpstr>
      <vt:lpstr>Welche KI‘s kennt ihr?</vt:lpstr>
      <vt:lpstr>Rückmeldung</vt:lpstr>
      <vt:lpstr>Schöne Ferien!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13</cp:revision>
  <cp:lastPrinted>2017-09-28T12:33:25Z</cp:lastPrinted>
  <dcterms:created xsi:type="dcterms:W3CDTF">2024-02-02T22:50:13Z</dcterms:created>
  <dcterms:modified xsi:type="dcterms:W3CDTF">2024-02-06T00:12:23Z</dcterms:modified>
</cp:coreProperties>
</file>